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4" r:id="rId7"/>
    <p:sldId id="263" r:id="rId8"/>
    <p:sldId id="279" r:id="rId9"/>
    <p:sldId id="280" r:id="rId10"/>
    <p:sldId id="278" r:id="rId11"/>
    <p:sldId id="281" r:id="rId12"/>
    <p:sldId id="277" r:id="rId13"/>
    <p:sldId id="275" r:id="rId14"/>
    <p:sldId id="274" r:id="rId15"/>
    <p:sldId id="273" r:id="rId16"/>
    <p:sldId id="276" r:id="rId17"/>
    <p:sldId id="266" r:id="rId18"/>
    <p:sldId id="268" r:id="rId19"/>
    <p:sldId id="270"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9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67"/>
      </p:cViewPr>
      <p:guideLst/>
    </p:cSldViewPr>
  </p:slideViewPr>
  <p:notesTextViewPr>
    <p:cViewPr>
      <p:scale>
        <a:sx n="1" d="1"/>
        <a:sy n="1" d="1"/>
      </p:scale>
      <p:origin x="0" y="0"/>
    </p:cViewPr>
  </p:notesTextViewPr>
  <p:sorterViewPr>
    <p:cViewPr>
      <p:scale>
        <a:sx n="100" d="100"/>
        <a:sy n="100" d="100"/>
      </p:scale>
      <p:origin x="0" y="-175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81772E7-0A83-4FF2-A1D6-7D105364CF50}" type="datetimeFigureOut">
              <a:rPr lang="tr-TR" smtClean="0"/>
              <a:t>24.07.2025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85230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1772E7-0A83-4FF2-A1D6-7D105364CF50}" type="datetimeFigureOut">
              <a:rPr lang="tr-TR" smtClean="0"/>
              <a:t>24.07.2025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95388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1772E7-0A83-4FF2-A1D6-7D105364CF50}" type="datetimeFigureOut">
              <a:rPr lang="tr-TR" smtClean="0"/>
              <a:t>24.07.2025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265773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1772E7-0A83-4FF2-A1D6-7D105364CF50}" type="datetimeFigureOut">
              <a:rPr lang="tr-TR" smtClean="0"/>
              <a:t>24.07.2025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158470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581772E7-0A83-4FF2-A1D6-7D105364CF50}" type="datetimeFigureOut">
              <a:rPr lang="tr-TR" smtClean="0"/>
              <a:t>24.07.2025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60603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81772E7-0A83-4FF2-A1D6-7D105364CF50}" type="datetimeFigureOut">
              <a:rPr lang="tr-TR" smtClean="0"/>
              <a:t>24.07.2025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193997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81772E7-0A83-4FF2-A1D6-7D105364CF50}" type="datetimeFigureOut">
              <a:rPr lang="tr-TR" smtClean="0"/>
              <a:t>24.07.2025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83049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81772E7-0A83-4FF2-A1D6-7D105364CF50}" type="datetimeFigureOut">
              <a:rPr lang="tr-TR" smtClean="0"/>
              <a:t>24.07.2025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349728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1772E7-0A83-4FF2-A1D6-7D105364CF50}" type="datetimeFigureOut">
              <a:rPr lang="tr-TR" smtClean="0"/>
              <a:t>24.07.2025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422703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1772E7-0A83-4FF2-A1D6-7D105364CF50}" type="datetimeFigureOut">
              <a:rPr lang="tr-TR" smtClean="0"/>
              <a:t>24.07.2025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145497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1772E7-0A83-4FF2-A1D6-7D105364CF50}" type="datetimeFigureOut">
              <a:rPr lang="tr-TR" smtClean="0"/>
              <a:t>24.07.2025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11B856-DED3-4B1C-8572-71A1CD8BC92D}" type="slidenum">
              <a:rPr lang="tr-TR" smtClean="0"/>
              <a:t>‹#›</a:t>
            </a:fld>
            <a:endParaRPr lang="tr-TR"/>
          </a:p>
        </p:txBody>
      </p:sp>
    </p:spTree>
    <p:extLst>
      <p:ext uri="{BB962C8B-B14F-4D97-AF65-F5344CB8AC3E}">
        <p14:creationId xmlns:p14="http://schemas.microsoft.com/office/powerpoint/2010/main" val="53787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772E7-0A83-4FF2-A1D6-7D105364CF50}" type="datetimeFigureOut">
              <a:rPr lang="tr-TR" smtClean="0"/>
              <a:t>24.07.2025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1B856-DED3-4B1C-8572-71A1CD8BC92D}" type="slidenum">
              <a:rPr lang="tr-TR" smtClean="0"/>
              <a:t>‹#›</a:t>
            </a:fld>
            <a:endParaRPr lang="tr-TR"/>
          </a:p>
        </p:txBody>
      </p:sp>
    </p:spTree>
    <p:extLst>
      <p:ext uri="{BB962C8B-B14F-4D97-AF65-F5344CB8AC3E}">
        <p14:creationId xmlns:p14="http://schemas.microsoft.com/office/powerpoint/2010/main" val="317915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dirty="0">
                <a:solidFill>
                  <a:schemeClr val="accent6">
                    <a:lumMod val="50000"/>
                  </a:schemeClr>
                </a:solidFill>
                <a:latin typeface="Arial Black" panose="020B0A04020102020204" pitchFamily="34" charset="0"/>
              </a:rPr>
              <a:t>Veteriner Viroloji Anabilim </a:t>
            </a:r>
            <a:r>
              <a:rPr lang="tr-TR">
                <a:solidFill>
                  <a:schemeClr val="accent6">
                    <a:lumMod val="50000"/>
                  </a:schemeClr>
                </a:solidFill>
                <a:latin typeface="Arial Black" panose="020B0A04020102020204" pitchFamily="34" charset="0"/>
              </a:rPr>
              <a:t>Dalı Tanıtım</a:t>
            </a:r>
            <a:endParaRPr lang="tr-TR" dirty="0">
              <a:solidFill>
                <a:schemeClr val="accent6">
                  <a:lumMod val="50000"/>
                </a:schemeClr>
              </a:solidFill>
              <a:latin typeface="Arial Black" panose="020B0A04020102020204" pitchFamily="34" charset="0"/>
            </a:endParaRPr>
          </a:p>
        </p:txBody>
      </p:sp>
    </p:spTree>
    <p:extLst>
      <p:ext uri="{BB962C8B-B14F-4D97-AF65-F5344CB8AC3E}">
        <p14:creationId xmlns:p14="http://schemas.microsoft.com/office/powerpoint/2010/main" val="395815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1002818" cy="1325563"/>
          </a:xfrm>
        </p:spPr>
        <p:txBody>
          <a:bodyPr>
            <a:normAutofit/>
          </a:bodyPr>
          <a:lstStyle/>
          <a:p>
            <a:r>
              <a:rPr lang="en-GB" b="1">
                <a:solidFill>
                  <a:schemeClr val="accent6">
                    <a:lumMod val="50000"/>
                  </a:schemeClr>
                </a:solidFill>
                <a:latin typeface="Arial Black" panose="020B0A04020102020204" pitchFamily="34" charset="0"/>
              </a:rPr>
              <a:t>VET260: Viral Aşılarla Bağışıklığın Gücünü Keşfet!</a:t>
            </a:r>
            <a:endParaRPr lang="tr-TR" b="1">
              <a:solidFill>
                <a:schemeClr val="accent6">
                  <a:lumMod val="50000"/>
                </a:schemeClr>
              </a:solidFill>
              <a:latin typeface="Arial Black" panose="020B0A04020102020204" pitchFamily="34" charset="0"/>
            </a:endParaRPr>
          </a:p>
        </p:txBody>
      </p:sp>
      <p:sp>
        <p:nvSpPr>
          <p:cNvPr id="3" name="İçerik Yer Tutucusu 2"/>
          <p:cNvSpPr>
            <a:spLocks noGrp="1"/>
          </p:cNvSpPr>
          <p:nvPr>
            <p:ph idx="1"/>
          </p:nvPr>
        </p:nvSpPr>
        <p:spPr/>
        <p:txBody>
          <a:bodyPr>
            <a:normAutofit fontScale="70000" lnSpcReduction="20000"/>
          </a:bodyPr>
          <a:lstStyle/>
          <a:p>
            <a:r>
              <a:rPr lang="en-GB"/>
              <a:t>Veteriner hekimlikte enfeksiyonların kontrolü, sadece hayvan sağlığı değil, aynı zamanda toplum sağlığı ve gıda güvenliği açısından da hayati öneme sahiptir.</a:t>
            </a:r>
            <a:br>
              <a:rPr lang="en-GB"/>
            </a:br>
            <a:r>
              <a:rPr lang="en-GB" b="1"/>
              <a:t>VET260 Viral Aşılar</a:t>
            </a:r>
            <a:r>
              <a:rPr lang="en-GB"/>
              <a:t> dersi, 2. sınıf öğrencilerimize </a:t>
            </a:r>
            <a:r>
              <a:rPr lang="en-GB" b="1"/>
              <a:t>canlı, inaktif, rekombinant, nükleik asit ve adjuvanlı aşıların</a:t>
            </a:r>
            <a:r>
              <a:rPr lang="en-GB"/>
              <a:t> yapısını, etki mekanizmalarını ve saha uygulamalarını öğretmeyi hedefler.</a:t>
            </a:r>
          </a:p>
          <a:p>
            <a:r>
              <a:rPr lang="en-GB" b="1"/>
              <a:t>Dersin içeriğinde neler var?</a:t>
            </a:r>
            <a:endParaRPr lang="en-GB"/>
          </a:p>
          <a:p>
            <a:pPr lvl="1"/>
            <a:r>
              <a:rPr lang="en-GB"/>
              <a:t>Aşı türleri ve bağışıklık yanıtları</a:t>
            </a:r>
          </a:p>
          <a:p>
            <a:pPr lvl="1"/>
            <a:r>
              <a:rPr lang="en-GB"/>
              <a:t>Aşı geliştirme teknolojileri (mRNA, vektör, gen silme vs.)</a:t>
            </a:r>
          </a:p>
          <a:p>
            <a:pPr lvl="1"/>
            <a:r>
              <a:rPr lang="en-GB"/>
              <a:t>DIVA, sürü bağışıklığı ve aşı başarısızlıklarının nedenleri</a:t>
            </a:r>
          </a:p>
          <a:p>
            <a:pPr lvl="1"/>
            <a:r>
              <a:rPr lang="en-GB"/>
              <a:t>Maternal antikorlar ve aşılama zamanlaması</a:t>
            </a:r>
          </a:p>
          <a:p>
            <a:pPr lvl="1"/>
            <a:r>
              <a:rPr lang="en-GB"/>
              <a:t>Kombine aşılar ve aşılama stratejileri</a:t>
            </a:r>
          </a:p>
          <a:p>
            <a:r>
              <a:rPr lang="en-GB"/>
              <a:t>Ders kapsamında; </a:t>
            </a:r>
            <a:r>
              <a:rPr lang="en-GB" b="1"/>
              <a:t>bilimsel gelişmeleri, saha verilerini ve tarihsel örnekleri</a:t>
            </a:r>
            <a:r>
              <a:rPr lang="en-GB"/>
              <a:t> bir arada değerlendirerek veteriner viral aşılara bütüncül bir bakış kazanacaksınız.</a:t>
            </a:r>
          </a:p>
          <a:p>
            <a:r>
              <a:rPr lang="en-GB"/>
              <a:t>Çiçek ve sığır vebasının eradikasyonu gibi tarihsel başarıları;</a:t>
            </a:r>
            <a:br>
              <a:rPr lang="en-GB"/>
            </a:br>
            <a:r>
              <a:rPr lang="en-GB"/>
              <a:t>DNA/mRNA gibi ileri teknolojileri; ve aşılama stratejileri ile salgın kontrolünü bu derste öğreneceksiniz!</a:t>
            </a:r>
            <a:endParaRPr lang="tr-TR"/>
          </a:p>
        </p:txBody>
      </p:sp>
    </p:spTree>
    <p:extLst>
      <p:ext uri="{BB962C8B-B14F-4D97-AF65-F5344CB8AC3E}">
        <p14:creationId xmlns:p14="http://schemas.microsoft.com/office/powerpoint/2010/main" val="148308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en-GB" b="1"/>
              <a:t>VET363: Viral Zoonozlar – Virüslerin Hayvanlardan İnsanlara Yolculuğu!</a:t>
            </a:r>
            <a:endParaRPr lang="tr-TR"/>
          </a:p>
        </p:txBody>
      </p:sp>
      <p:sp>
        <p:nvSpPr>
          <p:cNvPr id="3" name="İçerik Yer Tutucusu 2"/>
          <p:cNvSpPr>
            <a:spLocks noGrp="1"/>
          </p:cNvSpPr>
          <p:nvPr>
            <p:ph idx="1"/>
          </p:nvPr>
        </p:nvSpPr>
        <p:spPr/>
        <p:txBody>
          <a:bodyPr>
            <a:normAutofit/>
          </a:bodyPr>
          <a:lstStyle/>
          <a:p>
            <a:r>
              <a:rPr lang="en-GB" b="1"/>
              <a:t>Viral Zoonozlar</a:t>
            </a:r>
            <a:r>
              <a:rPr lang="en-GB"/>
              <a:t> dersi, veteriner hekimliği öğrencilerine hayvanlardan insanlara bulaşan önemli viral enfeksiyonları, bunların epidemiyolojisini, bulaşma yollarını ve korunma yöntemlerini öğretir.</a:t>
            </a:r>
          </a:p>
          <a:p>
            <a:r>
              <a:rPr lang="en-GB" b="1"/>
              <a:t>Bu derste sizi neler bekliyor?</a:t>
            </a:r>
          </a:p>
          <a:p>
            <a:pPr lvl="1"/>
            <a:r>
              <a:rPr lang="en-GB"/>
              <a:t>Viral zoonozların tanımlanması ve epidemiyolojik önemi</a:t>
            </a:r>
          </a:p>
          <a:p>
            <a:pPr lvl="1"/>
            <a:r>
              <a:rPr lang="en-GB"/>
              <a:t>Hayvan kaynaklı viral enfeksiyonların insan sağlığına etkileri</a:t>
            </a:r>
          </a:p>
          <a:p>
            <a:pPr lvl="1"/>
            <a:r>
              <a:rPr lang="en-GB"/>
              <a:t>Önemli zoonotik virüslerin bulaşma mekanizmaları ve saha uygulamaları</a:t>
            </a:r>
          </a:p>
          <a:p>
            <a:pPr lvl="1"/>
            <a:r>
              <a:rPr lang="en-GB"/>
              <a:t>Zoonozların kontrolü için güncel ve pratik yaklaşımlar</a:t>
            </a:r>
          </a:p>
          <a:p>
            <a:pPr marL="0" indent="0">
              <a:buNone/>
            </a:pPr>
            <a:endParaRPr lang="tr-TR"/>
          </a:p>
        </p:txBody>
      </p:sp>
    </p:spTree>
    <p:extLst>
      <p:ext uri="{BB962C8B-B14F-4D97-AF65-F5344CB8AC3E}">
        <p14:creationId xmlns:p14="http://schemas.microsoft.com/office/powerpoint/2010/main" val="332674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a:solidFill>
                  <a:schemeClr val="accent6">
                    <a:lumMod val="50000"/>
                  </a:schemeClr>
                </a:solidFill>
                <a:latin typeface="Arial Black" panose="020B0A04020102020204" pitchFamily="34" charset="0"/>
              </a:rPr>
              <a:t>Görseller</a:t>
            </a:r>
            <a:endParaRPr lang="tr-TR" b="1">
              <a:solidFill>
                <a:schemeClr val="accent6">
                  <a:lumMod val="50000"/>
                </a:schemeClr>
              </a:solidFill>
              <a:latin typeface="Arial Black" panose="020B0A04020102020204" pitchFamily="34" charset="0"/>
            </a:endParaRPr>
          </a:p>
        </p:txBody>
      </p:sp>
      <p:sp>
        <p:nvSpPr>
          <p:cNvPr id="3" name="Metin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806255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00385" y="1048317"/>
            <a:ext cx="2949196" cy="2766300"/>
          </a:xfrm>
          <a:prstGeom prst="rect">
            <a:avLst/>
          </a:prstGeom>
        </p:spPr>
      </p:pic>
      <p:pic>
        <p:nvPicPr>
          <p:cNvPr id="3" name="Resim 2"/>
          <p:cNvPicPr>
            <a:picLocks noChangeAspect="1"/>
          </p:cNvPicPr>
          <p:nvPr/>
        </p:nvPicPr>
        <p:blipFill>
          <a:blip r:embed="rId3"/>
          <a:stretch>
            <a:fillRect/>
          </a:stretch>
        </p:blipFill>
        <p:spPr>
          <a:xfrm>
            <a:off x="3582973" y="1048317"/>
            <a:ext cx="2956374" cy="2572351"/>
          </a:xfrm>
          <a:prstGeom prst="rect">
            <a:avLst/>
          </a:prstGeom>
        </p:spPr>
      </p:pic>
      <p:pic>
        <p:nvPicPr>
          <p:cNvPr id="4" name="Resim 3"/>
          <p:cNvPicPr>
            <a:picLocks noChangeAspect="1"/>
          </p:cNvPicPr>
          <p:nvPr/>
        </p:nvPicPr>
        <p:blipFill>
          <a:blip r:embed="rId4"/>
          <a:stretch>
            <a:fillRect/>
          </a:stretch>
        </p:blipFill>
        <p:spPr>
          <a:xfrm>
            <a:off x="6772739" y="794571"/>
            <a:ext cx="4396921" cy="2083268"/>
          </a:xfrm>
          <a:prstGeom prst="rect">
            <a:avLst/>
          </a:prstGeom>
        </p:spPr>
      </p:pic>
      <p:pic>
        <p:nvPicPr>
          <p:cNvPr id="5" name="Resim 4"/>
          <p:cNvPicPr>
            <a:picLocks noChangeAspect="1"/>
          </p:cNvPicPr>
          <p:nvPr/>
        </p:nvPicPr>
        <p:blipFill>
          <a:blip r:embed="rId5"/>
          <a:stretch>
            <a:fillRect/>
          </a:stretch>
        </p:blipFill>
        <p:spPr>
          <a:xfrm>
            <a:off x="400385" y="3944432"/>
            <a:ext cx="2370526" cy="1252608"/>
          </a:xfrm>
          <a:prstGeom prst="rect">
            <a:avLst/>
          </a:prstGeom>
        </p:spPr>
      </p:pic>
      <p:pic>
        <p:nvPicPr>
          <p:cNvPr id="6" name="Resim 5"/>
          <p:cNvPicPr>
            <a:picLocks noChangeAspect="1"/>
          </p:cNvPicPr>
          <p:nvPr/>
        </p:nvPicPr>
        <p:blipFill>
          <a:blip r:embed="rId6"/>
          <a:stretch>
            <a:fillRect/>
          </a:stretch>
        </p:blipFill>
        <p:spPr>
          <a:xfrm>
            <a:off x="2906700" y="3944432"/>
            <a:ext cx="1483332" cy="2537404"/>
          </a:xfrm>
          <a:prstGeom prst="rect">
            <a:avLst/>
          </a:prstGeom>
        </p:spPr>
      </p:pic>
      <p:pic>
        <p:nvPicPr>
          <p:cNvPr id="7" name="Resim 6"/>
          <p:cNvPicPr>
            <a:picLocks noChangeAspect="1"/>
          </p:cNvPicPr>
          <p:nvPr/>
        </p:nvPicPr>
        <p:blipFill>
          <a:blip r:embed="rId7"/>
          <a:stretch>
            <a:fillRect/>
          </a:stretch>
        </p:blipFill>
        <p:spPr>
          <a:xfrm>
            <a:off x="4525821" y="3814617"/>
            <a:ext cx="1494781" cy="2613545"/>
          </a:xfrm>
          <a:prstGeom prst="rect">
            <a:avLst/>
          </a:prstGeom>
        </p:spPr>
      </p:pic>
      <p:pic>
        <p:nvPicPr>
          <p:cNvPr id="8" name="Resim 7"/>
          <p:cNvPicPr>
            <a:picLocks noChangeAspect="1"/>
          </p:cNvPicPr>
          <p:nvPr/>
        </p:nvPicPr>
        <p:blipFill rotWithShape="1">
          <a:blip r:embed="rId8"/>
          <a:srcRect l="20808" t="16968" r="7136" b="16041"/>
          <a:stretch/>
        </p:blipFill>
        <p:spPr>
          <a:xfrm>
            <a:off x="6156391" y="3768440"/>
            <a:ext cx="1801091" cy="3001819"/>
          </a:xfrm>
          <a:prstGeom prst="rect">
            <a:avLst/>
          </a:prstGeom>
        </p:spPr>
      </p:pic>
      <p:pic>
        <p:nvPicPr>
          <p:cNvPr id="9" name="Resim 8"/>
          <p:cNvPicPr>
            <a:picLocks noChangeAspect="1"/>
          </p:cNvPicPr>
          <p:nvPr/>
        </p:nvPicPr>
        <p:blipFill>
          <a:blip r:embed="rId9"/>
          <a:stretch>
            <a:fillRect/>
          </a:stretch>
        </p:blipFill>
        <p:spPr>
          <a:xfrm rot="10800000">
            <a:off x="7888804" y="2705664"/>
            <a:ext cx="2217612" cy="1867062"/>
          </a:xfrm>
          <a:prstGeom prst="rect">
            <a:avLst/>
          </a:prstGeom>
        </p:spPr>
      </p:pic>
      <p:pic>
        <p:nvPicPr>
          <p:cNvPr id="10" name="Resim 9"/>
          <p:cNvPicPr>
            <a:picLocks noChangeAspect="1"/>
          </p:cNvPicPr>
          <p:nvPr/>
        </p:nvPicPr>
        <p:blipFill>
          <a:blip r:embed="rId10"/>
          <a:stretch>
            <a:fillRect/>
          </a:stretch>
        </p:blipFill>
        <p:spPr>
          <a:xfrm>
            <a:off x="10609198" y="3080766"/>
            <a:ext cx="1416549" cy="2040623"/>
          </a:xfrm>
          <a:prstGeom prst="rect">
            <a:avLst/>
          </a:prstGeom>
        </p:spPr>
      </p:pic>
      <p:sp>
        <p:nvSpPr>
          <p:cNvPr id="11" name="Dikdörtgen 10"/>
          <p:cNvSpPr/>
          <p:nvPr/>
        </p:nvSpPr>
        <p:spPr>
          <a:xfrm>
            <a:off x="2770911" y="96165"/>
            <a:ext cx="5825634" cy="707886"/>
          </a:xfrm>
          <a:prstGeom prst="rect">
            <a:avLst/>
          </a:prstGeom>
        </p:spPr>
        <p:txBody>
          <a:bodyPr wrap="none">
            <a:spAutoFit/>
          </a:bodyPr>
          <a:lstStyle/>
          <a:p>
            <a:r>
              <a:rPr lang="en-GB" sz="4000" b="1">
                <a:solidFill>
                  <a:schemeClr val="accent6">
                    <a:lumMod val="50000"/>
                  </a:schemeClr>
                </a:solidFill>
                <a:latin typeface="Arial Black" panose="020B0A04020102020204" pitchFamily="34" charset="0"/>
              </a:rPr>
              <a:t>Saha çalışmalarımız</a:t>
            </a:r>
            <a:endParaRPr lang="tr-TR" sz="4000">
              <a:solidFill>
                <a:schemeClr val="accent6">
                  <a:lumMod val="50000"/>
                </a:schemeClr>
              </a:solidFill>
              <a:latin typeface="Arial Black" panose="020B0A04020102020204" pitchFamily="34" charset="0"/>
            </a:endParaRPr>
          </a:p>
        </p:txBody>
      </p:sp>
      <p:pic>
        <p:nvPicPr>
          <p:cNvPr id="12" name="Resim 11"/>
          <p:cNvPicPr>
            <a:picLocks noChangeAspect="1"/>
          </p:cNvPicPr>
          <p:nvPr/>
        </p:nvPicPr>
        <p:blipFill>
          <a:blip r:embed="rId11"/>
          <a:stretch>
            <a:fillRect/>
          </a:stretch>
        </p:blipFill>
        <p:spPr>
          <a:xfrm>
            <a:off x="8813545" y="4788932"/>
            <a:ext cx="1544262" cy="1541514"/>
          </a:xfrm>
          <a:prstGeom prst="rect">
            <a:avLst/>
          </a:prstGeom>
        </p:spPr>
      </p:pic>
      <p:pic>
        <p:nvPicPr>
          <p:cNvPr id="13" name="Resim 12"/>
          <p:cNvPicPr>
            <a:picLocks noChangeAspect="1"/>
          </p:cNvPicPr>
          <p:nvPr/>
        </p:nvPicPr>
        <p:blipFill>
          <a:blip r:embed="rId12"/>
          <a:stretch>
            <a:fillRect/>
          </a:stretch>
        </p:blipFill>
        <p:spPr>
          <a:xfrm>
            <a:off x="412763" y="5452844"/>
            <a:ext cx="1668141" cy="975318"/>
          </a:xfrm>
          <a:prstGeom prst="rect">
            <a:avLst/>
          </a:prstGeom>
        </p:spPr>
      </p:pic>
    </p:spTree>
    <p:extLst>
      <p:ext uri="{BB962C8B-B14F-4D97-AF65-F5344CB8AC3E}">
        <p14:creationId xmlns:p14="http://schemas.microsoft.com/office/powerpoint/2010/main" val="142624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4"/>
          <a:stretch>
            <a:fillRect/>
          </a:stretch>
        </p:blipFill>
        <p:spPr>
          <a:xfrm>
            <a:off x="86236" y="1174807"/>
            <a:ext cx="2538928" cy="1906455"/>
          </a:xfrm>
          <a:prstGeom prst="rect">
            <a:avLst/>
          </a:prstGeom>
        </p:spPr>
      </p:pic>
      <p:pic>
        <p:nvPicPr>
          <p:cNvPr id="3" name="Resim 2"/>
          <p:cNvPicPr>
            <a:picLocks noChangeAspect="1"/>
          </p:cNvPicPr>
          <p:nvPr/>
        </p:nvPicPr>
        <p:blipFill>
          <a:blip r:embed="rId5"/>
          <a:stretch>
            <a:fillRect/>
          </a:stretch>
        </p:blipFill>
        <p:spPr>
          <a:xfrm>
            <a:off x="289327" y="2924818"/>
            <a:ext cx="2132745" cy="1526520"/>
          </a:xfrm>
          <a:prstGeom prst="rect">
            <a:avLst/>
          </a:prstGeom>
        </p:spPr>
      </p:pic>
      <p:sp>
        <p:nvSpPr>
          <p:cNvPr id="4" name="Dikdörtgen 3"/>
          <p:cNvSpPr/>
          <p:nvPr/>
        </p:nvSpPr>
        <p:spPr>
          <a:xfrm>
            <a:off x="86236" y="152515"/>
            <a:ext cx="11998036" cy="954107"/>
          </a:xfrm>
          <a:prstGeom prst="rect">
            <a:avLst/>
          </a:prstGeom>
        </p:spPr>
        <p:txBody>
          <a:bodyPr wrap="square">
            <a:spAutoFit/>
          </a:bodyPr>
          <a:lstStyle/>
          <a:p>
            <a:pPr algn="ctr"/>
            <a:r>
              <a:rPr lang="en-GB" sz="2800">
                <a:solidFill>
                  <a:schemeClr val="accent6">
                    <a:lumMod val="50000"/>
                  </a:schemeClr>
                </a:solidFill>
                <a:latin typeface="Arial Black" panose="020B0A04020102020204" pitchFamily="34" charset="0"/>
              </a:rPr>
              <a:t>2. ve 5. sınıf öğrencilerine yönelik Saha çalışmaları ve örnekleme uygulamalı eğitimler</a:t>
            </a:r>
            <a:endParaRPr lang="tr-TR" sz="2800">
              <a:solidFill>
                <a:schemeClr val="accent6">
                  <a:lumMod val="50000"/>
                </a:schemeClr>
              </a:solidFill>
              <a:latin typeface="Arial Black" panose="020B0A04020102020204" pitchFamily="34" charset="0"/>
            </a:endParaRPr>
          </a:p>
        </p:txBody>
      </p:sp>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4168" y="3325577"/>
            <a:ext cx="2553879" cy="1436557"/>
          </a:xfrm>
          <a:prstGeom prst="rect">
            <a:avLst/>
          </a:prstGeom>
        </p:spPr>
      </p:pic>
      <p:pic>
        <p:nvPicPr>
          <p:cNvPr id="6" name="ÜçGünHastalığı">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15677" y="1794300"/>
            <a:ext cx="2461869" cy="1384801"/>
          </a:xfrm>
          <a:prstGeom prst="rect">
            <a:avLst/>
          </a:prstGeom>
        </p:spPr>
      </p:pic>
      <p:pic>
        <p:nvPicPr>
          <p:cNvPr id="7" name="Resi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615" y="4612041"/>
            <a:ext cx="3341511" cy="1879600"/>
          </a:xfrm>
          <a:prstGeom prst="rect">
            <a:avLst/>
          </a:prstGeom>
        </p:spPr>
      </p:pic>
      <p:pic>
        <p:nvPicPr>
          <p:cNvPr id="8" name="Resim 7"/>
          <p:cNvPicPr>
            <a:picLocks noChangeAspect="1"/>
          </p:cNvPicPr>
          <p:nvPr/>
        </p:nvPicPr>
        <p:blipFill rotWithShape="1">
          <a:blip r:embed="rId9" cstate="print">
            <a:extLst>
              <a:ext uri="{28A0092B-C50C-407E-A947-70E740481C1C}">
                <a14:useLocalDpi xmlns:a14="http://schemas.microsoft.com/office/drawing/2010/main" val="0"/>
              </a:ext>
            </a:extLst>
          </a:blip>
          <a:srcRect r="23233"/>
          <a:stretch/>
        </p:blipFill>
        <p:spPr>
          <a:xfrm rot="5400000">
            <a:off x="3216893" y="4431517"/>
            <a:ext cx="1939636" cy="1421230"/>
          </a:xfrm>
          <a:prstGeom prst="rect">
            <a:avLst/>
          </a:prstGeom>
        </p:spPr>
      </p:pic>
      <p:pic>
        <p:nvPicPr>
          <p:cNvPr id="9" name="Resim 8"/>
          <p:cNvPicPr>
            <a:picLocks noChangeAspect="1"/>
          </p:cNvPicPr>
          <p:nvPr/>
        </p:nvPicPr>
        <p:blipFill rotWithShape="1">
          <a:blip r:embed="rId10" cstate="print">
            <a:extLst>
              <a:ext uri="{28A0092B-C50C-407E-A947-70E740481C1C}">
                <a14:useLocalDpi xmlns:a14="http://schemas.microsoft.com/office/drawing/2010/main" val="0"/>
              </a:ext>
            </a:extLst>
          </a:blip>
          <a:srcRect l="14007" r="22155"/>
          <a:stretch/>
        </p:blipFill>
        <p:spPr>
          <a:xfrm rot="5400000">
            <a:off x="3008956" y="2440843"/>
            <a:ext cx="1607126" cy="1416090"/>
          </a:xfrm>
          <a:prstGeom prst="rect">
            <a:avLst/>
          </a:prstGeom>
        </p:spPr>
      </p:pic>
      <p:pic>
        <p:nvPicPr>
          <p:cNvPr id="10" name="Resim 9"/>
          <p:cNvPicPr>
            <a:picLocks noChangeAspect="1"/>
          </p:cNvPicPr>
          <p:nvPr/>
        </p:nvPicPr>
        <p:blipFill>
          <a:blip r:embed="rId11"/>
          <a:stretch>
            <a:fillRect/>
          </a:stretch>
        </p:blipFill>
        <p:spPr>
          <a:xfrm>
            <a:off x="4796782" y="1821341"/>
            <a:ext cx="2629128" cy="4701947"/>
          </a:xfrm>
          <a:prstGeom prst="rect">
            <a:avLst/>
          </a:prstGeom>
        </p:spPr>
      </p:pic>
      <p:pic>
        <p:nvPicPr>
          <p:cNvPr id="11" name="Resim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691285" y="2295713"/>
            <a:ext cx="3459015" cy="1945696"/>
          </a:xfrm>
          <a:prstGeom prst="rect">
            <a:avLst/>
          </a:prstGeom>
        </p:spPr>
      </p:pic>
      <p:pic>
        <p:nvPicPr>
          <p:cNvPr id="12" name="Resim 11"/>
          <p:cNvPicPr>
            <a:picLocks noChangeAspect="1"/>
          </p:cNvPicPr>
          <p:nvPr/>
        </p:nvPicPr>
        <p:blipFill>
          <a:blip r:embed="rId13"/>
          <a:stretch>
            <a:fillRect/>
          </a:stretch>
        </p:blipFill>
        <p:spPr>
          <a:xfrm>
            <a:off x="7309492" y="4720624"/>
            <a:ext cx="2280617" cy="1709708"/>
          </a:xfrm>
          <a:prstGeom prst="rect">
            <a:avLst/>
          </a:prstGeom>
        </p:spPr>
      </p:pic>
      <p:pic>
        <p:nvPicPr>
          <p:cNvPr id="13" name="Resim 12"/>
          <p:cNvPicPr>
            <a:picLocks noChangeAspect="1"/>
          </p:cNvPicPr>
          <p:nvPr/>
        </p:nvPicPr>
        <p:blipFill>
          <a:blip r:embed="rId14"/>
          <a:stretch>
            <a:fillRect/>
          </a:stretch>
        </p:blipFill>
        <p:spPr>
          <a:xfrm>
            <a:off x="8983170" y="4881687"/>
            <a:ext cx="3014866" cy="1734828"/>
          </a:xfrm>
          <a:prstGeom prst="rect">
            <a:avLst/>
          </a:prstGeom>
        </p:spPr>
      </p:pic>
    </p:spTree>
    <p:extLst>
      <p:ext uri="{BB962C8B-B14F-4D97-AF65-F5344CB8AC3E}">
        <p14:creationId xmlns:p14="http://schemas.microsoft.com/office/powerpoint/2010/main" val="4264846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7815" y="3011056"/>
            <a:ext cx="1867046" cy="3319192"/>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974" y="1657308"/>
            <a:ext cx="1717964" cy="2290618"/>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252" y="2027683"/>
            <a:ext cx="2066490" cy="1549867"/>
          </a:xfrm>
          <a:prstGeom prst="rect">
            <a:avLst/>
          </a:prstGeom>
        </p:spPr>
      </p:pic>
      <p:pic>
        <p:nvPicPr>
          <p:cNvPr id="5" name="Resim 4"/>
          <p:cNvPicPr>
            <a:picLocks noChangeAspect="1"/>
          </p:cNvPicPr>
          <p:nvPr/>
        </p:nvPicPr>
        <p:blipFill>
          <a:blip r:embed="rId5"/>
          <a:stretch>
            <a:fillRect/>
          </a:stretch>
        </p:blipFill>
        <p:spPr>
          <a:xfrm>
            <a:off x="7673252" y="3947926"/>
            <a:ext cx="2636196" cy="2038154"/>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7879" y="2900215"/>
            <a:ext cx="1016000" cy="1354667"/>
          </a:xfrm>
          <a:prstGeom prst="rect">
            <a:avLst/>
          </a:prstGeom>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822" y="2669459"/>
            <a:ext cx="1021602" cy="1816181"/>
          </a:xfrm>
          <a:prstGeom prst="rect">
            <a:avLst/>
          </a:prstGeom>
        </p:spPr>
      </p:pic>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8767" y="2027683"/>
            <a:ext cx="989734" cy="1759527"/>
          </a:xfrm>
          <a:prstGeom prst="rect">
            <a:avLst/>
          </a:prstGeom>
        </p:spPr>
      </p:pic>
      <p:pic>
        <p:nvPicPr>
          <p:cNvPr id="9" name="Resi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9618" y="3838176"/>
            <a:ext cx="1478540" cy="2628515"/>
          </a:xfrm>
          <a:prstGeom prst="rect">
            <a:avLst/>
          </a:prstGeom>
        </p:spPr>
      </p:pic>
      <p:pic>
        <p:nvPicPr>
          <p:cNvPr id="10" name="Resi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810" y="4543214"/>
            <a:ext cx="1081956" cy="1923477"/>
          </a:xfrm>
          <a:prstGeom prst="rect">
            <a:avLst/>
          </a:prstGeom>
        </p:spPr>
      </p:pic>
      <p:pic>
        <p:nvPicPr>
          <p:cNvPr id="11" name="Resi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28707" y="4137889"/>
            <a:ext cx="1410566" cy="2507673"/>
          </a:xfrm>
          <a:prstGeom prst="rect">
            <a:avLst/>
          </a:prstGeom>
        </p:spPr>
      </p:pic>
      <p:sp>
        <p:nvSpPr>
          <p:cNvPr id="12" name="Metin kutusu 11"/>
          <p:cNvSpPr txBox="1"/>
          <p:nvPr/>
        </p:nvSpPr>
        <p:spPr>
          <a:xfrm>
            <a:off x="1569702" y="411335"/>
            <a:ext cx="8070318" cy="954107"/>
          </a:xfrm>
          <a:prstGeom prst="rect">
            <a:avLst/>
          </a:prstGeom>
          <a:noFill/>
        </p:spPr>
        <p:txBody>
          <a:bodyPr wrap="square" rtlCol="0">
            <a:spAutoFit/>
          </a:bodyPr>
          <a:lstStyle/>
          <a:p>
            <a:pPr algn="ctr"/>
            <a:r>
              <a:rPr lang="en-GB" sz="2800">
                <a:solidFill>
                  <a:schemeClr val="accent6">
                    <a:lumMod val="50000"/>
                  </a:schemeClr>
                </a:solidFill>
                <a:latin typeface="Arial Black" panose="020B0A04020102020204" pitchFamily="34" charset="0"/>
              </a:rPr>
              <a:t>2.Sınıf Bahar Dönemi Öğrencilerinin Adıyaman VETAL AŞ yi ziyaretleri </a:t>
            </a:r>
            <a:endParaRPr lang="tr-TR" sz="2800">
              <a:solidFill>
                <a:schemeClr val="accent6">
                  <a:lumMod val="50000"/>
                </a:schemeClr>
              </a:solidFill>
              <a:latin typeface="Arial Black" panose="020B0A04020102020204" pitchFamily="34" charset="0"/>
            </a:endParaRPr>
          </a:p>
        </p:txBody>
      </p:sp>
    </p:spTree>
    <p:extLst>
      <p:ext uri="{BB962C8B-B14F-4D97-AF65-F5344CB8AC3E}">
        <p14:creationId xmlns:p14="http://schemas.microsoft.com/office/powerpoint/2010/main" val="46598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a:solidFill>
                  <a:schemeClr val="accent6">
                    <a:lumMod val="50000"/>
                  </a:schemeClr>
                </a:solidFill>
                <a:latin typeface="Arial Black" panose="020B0A04020102020204" pitchFamily="34" charset="0"/>
              </a:rPr>
              <a:t>araştırma faaliyetleri</a:t>
            </a:r>
            <a:endParaRPr lang="tr-TR">
              <a:solidFill>
                <a:schemeClr val="accent6">
                  <a:lumMod val="50000"/>
                </a:schemeClr>
              </a:solidFill>
              <a:latin typeface="Arial Black" panose="020B0A04020102020204" pitchFamily="34" charset="0"/>
            </a:endParaRPr>
          </a:p>
        </p:txBody>
      </p:sp>
    </p:spTree>
    <p:extLst>
      <p:ext uri="{BB962C8B-B14F-4D97-AF65-F5344CB8AC3E}">
        <p14:creationId xmlns:p14="http://schemas.microsoft.com/office/powerpoint/2010/main" val="113451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24364" y="423955"/>
            <a:ext cx="7665099" cy="5706984"/>
          </a:xfrm>
          <a:prstGeom prst="rect">
            <a:avLst/>
          </a:prstGeom>
        </p:spPr>
      </p:pic>
    </p:spTree>
    <p:extLst>
      <p:ext uri="{BB962C8B-B14F-4D97-AF65-F5344CB8AC3E}">
        <p14:creationId xmlns:p14="http://schemas.microsoft.com/office/powerpoint/2010/main" val="82109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878067" y="350982"/>
            <a:ext cx="10741190" cy="6336145"/>
          </a:xfrm>
          <a:prstGeom prst="rect">
            <a:avLst/>
          </a:prstGeom>
        </p:spPr>
      </p:pic>
    </p:spTree>
    <p:extLst>
      <p:ext uri="{BB962C8B-B14F-4D97-AF65-F5344CB8AC3E}">
        <p14:creationId xmlns:p14="http://schemas.microsoft.com/office/powerpoint/2010/main" val="1523872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16640" y="790661"/>
            <a:ext cx="10150371" cy="5129848"/>
          </a:xfrm>
          <a:prstGeom prst="rect">
            <a:avLst/>
          </a:prstGeom>
        </p:spPr>
      </p:pic>
    </p:spTree>
    <p:extLst>
      <p:ext uri="{BB962C8B-B14F-4D97-AF65-F5344CB8AC3E}">
        <p14:creationId xmlns:p14="http://schemas.microsoft.com/office/powerpoint/2010/main" val="412818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Veteriner Viroloji Anabilim Dalı Tanıtım Metni</a:t>
            </a:r>
          </a:p>
        </p:txBody>
      </p:sp>
      <p:sp>
        <p:nvSpPr>
          <p:cNvPr id="3" name="İçerik Yer Tutucusu 2"/>
          <p:cNvSpPr>
            <a:spLocks noGrp="1"/>
          </p:cNvSpPr>
          <p:nvPr>
            <p:ph idx="1"/>
          </p:nvPr>
        </p:nvSpPr>
        <p:spPr/>
        <p:txBody>
          <a:bodyPr>
            <a:normAutofit/>
          </a:bodyPr>
          <a:lstStyle/>
          <a:p>
            <a:r>
              <a:rPr lang="en-GB"/>
              <a:t>Veteriner Viroloji Anabilim Dalı olarak; hayvan ve toplum sağlığını tehdit eden viral hastalıkların teşhisi, kontrolü, önlenmesi ve bilimsel olarak anlaşılması amacıyla çok yönlü faaliyetler yürütmekteyiz. Laboratuvar altyapımız ve uzman akademik kadromuz ile hem eğitim-öğretim hem de araştırma ve topluma hizmet alanlarında öncü bir rol üstleniyoruz.</a:t>
            </a:r>
          </a:p>
          <a:p>
            <a:r>
              <a:rPr lang="en-GB"/>
              <a:t>Anabilim dalımız, laboratuvar altyapısı, deneyimli kadrosu ve geniş araştırma ağıyla hem öğrencilere bilimsel vizyon kazandırmayı hem de hayvancılık sektörüne ve topluma katkı sağlamayı hedeflemektedir.</a:t>
            </a:r>
          </a:p>
          <a:p>
            <a:endParaRPr lang="tr-TR"/>
          </a:p>
        </p:txBody>
      </p:sp>
    </p:spTree>
    <p:extLst>
      <p:ext uri="{BB962C8B-B14F-4D97-AF65-F5344CB8AC3E}">
        <p14:creationId xmlns:p14="http://schemas.microsoft.com/office/powerpoint/2010/main" val="2514374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905284" y="138545"/>
            <a:ext cx="8269678" cy="6493163"/>
          </a:xfrm>
          <a:prstGeom prst="rect">
            <a:avLst/>
          </a:prstGeom>
        </p:spPr>
      </p:pic>
    </p:spTree>
    <p:extLst>
      <p:ext uri="{BB962C8B-B14F-4D97-AF65-F5344CB8AC3E}">
        <p14:creationId xmlns:p14="http://schemas.microsoft.com/office/powerpoint/2010/main" val="73969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a:t>Çalışmalarımız</a:t>
            </a:r>
            <a:endParaRPr lang="tr-TR"/>
          </a:p>
        </p:txBody>
      </p:sp>
      <p:sp>
        <p:nvSpPr>
          <p:cNvPr id="3" name="İçerik Yer Tutucusu 2"/>
          <p:cNvSpPr>
            <a:spLocks noGrp="1"/>
          </p:cNvSpPr>
          <p:nvPr>
            <p:ph idx="1"/>
          </p:nvPr>
        </p:nvSpPr>
        <p:spPr/>
        <p:txBody>
          <a:bodyPr/>
          <a:lstStyle/>
          <a:p>
            <a:r>
              <a:rPr lang="en-GB"/>
              <a:t>Hayvanlarda yaygın ve ekonomik kayıplara yol açan viral hastalıkların tanı ve takibi</a:t>
            </a:r>
          </a:p>
          <a:p>
            <a:r>
              <a:rPr lang="en-GB"/>
              <a:t>Yeni ve yeniden ortaya çıkan (emerging-reemerging) virüslerin epidemiyolojik izlenmesi ve karakterizasyonu </a:t>
            </a:r>
          </a:p>
          <a:p>
            <a:r>
              <a:rPr lang="en-GB"/>
              <a:t>Aşı ve tanı kiti geliştirme çalışmaları </a:t>
            </a:r>
          </a:p>
          <a:p>
            <a:r>
              <a:rPr lang="en-GB"/>
              <a:t>Moleküler viroloji, genomik analizler ve viral varyantların takibi</a:t>
            </a:r>
            <a:endParaRPr lang="en-GB" b="1">
              <a:solidFill>
                <a:srgbClr val="FF0000"/>
              </a:solidFill>
            </a:endParaRPr>
          </a:p>
        </p:txBody>
      </p:sp>
    </p:spTree>
    <p:extLst>
      <p:ext uri="{BB962C8B-B14F-4D97-AF65-F5344CB8AC3E}">
        <p14:creationId xmlns:p14="http://schemas.microsoft.com/office/powerpoint/2010/main" val="272841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a:t>Uygulamalarımız</a:t>
            </a:r>
            <a:endParaRPr lang="tr-TR"/>
          </a:p>
        </p:txBody>
      </p:sp>
      <p:sp>
        <p:nvSpPr>
          <p:cNvPr id="3" name="İçerik Yer Tutucusu 2"/>
          <p:cNvSpPr>
            <a:spLocks noGrp="1"/>
          </p:cNvSpPr>
          <p:nvPr>
            <p:ph idx="1"/>
          </p:nvPr>
        </p:nvSpPr>
        <p:spPr/>
        <p:txBody>
          <a:bodyPr>
            <a:normAutofit/>
          </a:bodyPr>
          <a:lstStyle/>
          <a:p>
            <a:r>
              <a:rPr lang="en-GB"/>
              <a:t>2. ve 5. sınıf öğrencilerine yönelik uygulamalı laboratuvar eğitimleri:</a:t>
            </a:r>
          </a:p>
          <a:p>
            <a:pPr lvl="1"/>
            <a:r>
              <a:rPr lang="en-GB"/>
              <a:t>Laboratuvarda çalışma ve biyogüvenlik kuralları </a:t>
            </a:r>
          </a:p>
          <a:p>
            <a:pPr lvl="1"/>
            <a:r>
              <a:rPr lang="en-GB"/>
              <a:t>Saha çalışmaları (özellikle veteriner hekim biyogüvenliği vurgulu) ve örnekleme  </a:t>
            </a:r>
          </a:p>
          <a:p>
            <a:pPr lvl="1"/>
            <a:r>
              <a:rPr lang="en-GB"/>
              <a:t>Marazi madde hazırlanması </a:t>
            </a:r>
          </a:p>
          <a:p>
            <a:pPr lvl="1"/>
            <a:r>
              <a:rPr lang="en-GB"/>
              <a:t>Virüs çoğaltılması (hücre kültürü ve embriyolu tavuk yumurtası) </a:t>
            </a:r>
          </a:p>
          <a:p>
            <a:pPr lvl="1"/>
            <a:r>
              <a:rPr lang="en-GB"/>
              <a:t>Hemaglutinasyon inhibisyon, plak testi gibi tanı tekniklerinin uygulamaları </a:t>
            </a:r>
          </a:p>
          <a:p>
            <a:r>
              <a:rPr lang="en-GB"/>
              <a:t>Veteriner klinikleri, hayvancılık işletmeleri ve veteriner aşı üretim tesislerine danışmanlık hizmetleri</a:t>
            </a:r>
          </a:p>
          <a:p>
            <a:endParaRPr lang="tr-TR"/>
          </a:p>
        </p:txBody>
      </p:sp>
    </p:spTree>
    <p:extLst>
      <p:ext uri="{BB962C8B-B14F-4D97-AF65-F5344CB8AC3E}">
        <p14:creationId xmlns:p14="http://schemas.microsoft.com/office/powerpoint/2010/main" val="220016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a:t>Araştırma Faaliyetlerimiz:</a:t>
            </a:r>
            <a:endParaRPr lang="tr-TR"/>
          </a:p>
        </p:txBody>
      </p:sp>
      <p:sp>
        <p:nvSpPr>
          <p:cNvPr id="3" name="İçerik Yer Tutucusu 2"/>
          <p:cNvSpPr>
            <a:spLocks noGrp="1"/>
          </p:cNvSpPr>
          <p:nvPr>
            <p:ph idx="1"/>
          </p:nvPr>
        </p:nvSpPr>
        <p:spPr/>
        <p:txBody>
          <a:bodyPr>
            <a:normAutofit/>
          </a:bodyPr>
          <a:lstStyle/>
          <a:p>
            <a:r>
              <a:rPr lang="en-GB"/>
              <a:t>TÜBİTAK ve BAP destekli projelerde aktif araştırmalar</a:t>
            </a:r>
          </a:p>
          <a:p>
            <a:r>
              <a:rPr lang="en-GB"/>
              <a:t>Güncel bilimsel makale ve bildirilerin üretilmesi</a:t>
            </a:r>
          </a:p>
          <a:p>
            <a:pPr lvl="1"/>
            <a:r>
              <a:rPr lang="en-GB" b="1"/>
              <a:t>TÜBİTAK öğrenci projeleri:</a:t>
            </a:r>
            <a:r>
              <a:rPr lang="en-GB"/>
              <a:t> Lisans ve lisansüstü öğrencilerimizin aktif katılımıyla yürütülen TUBİTAK 2209-A projeleri </a:t>
            </a:r>
            <a:endParaRPr lang="en-GB" sz="2800" b="1">
              <a:solidFill>
                <a:srgbClr val="FF0000"/>
              </a:solidFill>
            </a:endParaRPr>
          </a:p>
          <a:p>
            <a:r>
              <a:rPr lang="en-GB"/>
              <a:t>Hayvan sağlığı ve biyogüvenlik alanlarında disiplinlerarası çalışmalar</a:t>
            </a:r>
          </a:p>
          <a:p>
            <a:endParaRPr lang="tr-TR"/>
          </a:p>
        </p:txBody>
      </p:sp>
    </p:spTree>
    <p:extLst>
      <p:ext uri="{BB962C8B-B14F-4D97-AF65-F5344CB8AC3E}">
        <p14:creationId xmlns:p14="http://schemas.microsoft.com/office/powerpoint/2010/main" val="3000390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a:t>Üniversite-sanayi iş birliği: </a:t>
            </a:r>
          </a:p>
        </p:txBody>
      </p:sp>
      <p:sp>
        <p:nvSpPr>
          <p:cNvPr id="3" name="İçerik Yer Tutucusu 2"/>
          <p:cNvSpPr>
            <a:spLocks noGrp="1"/>
          </p:cNvSpPr>
          <p:nvPr>
            <p:ph idx="1"/>
          </p:nvPr>
        </p:nvSpPr>
        <p:spPr/>
        <p:txBody>
          <a:bodyPr>
            <a:normAutofit fontScale="85000" lnSpcReduction="20000"/>
          </a:bodyPr>
          <a:lstStyle/>
          <a:p>
            <a:pPr marL="0" indent="0">
              <a:buNone/>
            </a:pPr>
            <a:r>
              <a:rPr lang="en-GB"/>
              <a:t>Veteriner Viroloji Anabilim Dalı olarak, bilimsel bilgi ve teknolojinin sektöre aktarılmasını önemsiyor; özellikle bölgemizdeki veteriner aşı üretim tesisleriyle güçlü iş birlikleri yürütüyoruz. Öğrencilerimiz henüz 2. sınıfta iken bu tesisleri ziyaret ederek üretim süreçlerini ve sektördeki güncel uygulamaları yerinde gözlemleme fırsatı bulmaktadır.</a:t>
            </a:r>
            <a:r>
              <a:rPr lang="en-GB" b="1">
                <a:solidFill>
                  <a:srgbClr val="FF0000"/>
                </a:solidFill>
              </a:rPr>
              <a:t> </a:t>
            </a:r>
            <a:r>
              <a:rPr lang="en-GB"/>
              <a:t>Ayrıca, bu tesislerde çalışan personele anabilim dalımız bünyesinde tezli yüksek lisans eğitimi sunulmakta ve bu süreçte kapsamlı akademik danışmanlık verilmektedir. Personelin tez konuları, çalıştıkları kurumun Ar-Ge ihtiyaçlarına yönelik olarak belirlenmekte; çalışmalar ise doğrudan kendi kurumlarının olanaklarıyla, günlük iş akışı içinde hayata geçirilmektedir.</a:t>
            </a:r>
          </a:p>
          <a:p>
            <a:pPr marL="0" indent="0">
              <a:buNone/>
            </a:pPr>
            <a:r>
              <a:rPr lang="en-GB"/>
              <a:t>Bu çok katmanlı ve sürdürülebilir model, çalışmaların kurumda uygulanmasını sağlayarak hem kurum hem de üniversite açısından benzersiz ve örnek alınabilir bir iş birliği yapısı oluşturmaktadır. Böylece, gerçek sektörel problemlere ve çözümlere odaklanan uygulamalı araştırmalar yapılmakta, öğrencilerimiz ve sektör çalışanları mezuniyet sonrası iş dünyasına hızlıca adapte olabilmekte ve bölümümüz sektöre ve topluma doğrudan katkı sunmaktadır.</a:t>
            </a:r>
          </a:p>
          <a:p>
            <a:endParaRPr lang="tr-TR"/>
          </a:p>
        </p:txBody>
      </p:sp>
    </p:spTree>
    <p:extLst>
      <p:ext uri="{BB962C8B-B14F-4D97-AF65-F5344CB8AC3E}">
        <p14:creationId xmlns:p14="http://schemas.microsoft.com/office/powerpoint/2010/main" val="206122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GB" b="1"/>
              <a:t>Verdiğimiz Dersler</a:t>
            </a:r>
            <a:endParaRPr lang="tr-TR"/>
          </a:p>
        </p:txBody>
      </p:sp>
      <p:sp>
        <p:nvSpPr>
          <p:cNvPr id="3" name="İçerik Yer Tutucusu 2"/>
          <p:cNvSpPr>
            <a:spLocks noGrp="1"/>
          </p:cNvSpPr>
          <p:nvPr>
            <p:ph idx="1"/>
          </p:nvPr>
        </p:nvSpPr>
        <p:spPr/>
        <p:txBody>
          <a:bodyPr/>
          <a:lstStyle/>
          <a:p>
            <a:r>
              <a:rPr lang="en-GB"/>
              <a:t>Lisans düzeyinde: Virolojiye Giriş, Viral Hayvan Hastalıkları, Viral Zoonozlar ve Viral Aşılar </a:t>
            </a:r>
          </a:p>
          <a:p>
            <a:r>
              <a:rPr lang="en-GB"/>
              <a:t>Yüksek lisans ve doktora düzeyinde: Güncel viroloji konuları ve ileri laboratuvar teknikleri</a:t>
            </a:r>
          </a:p>
          <a:p>
            <a:r>
              <a:rPr lang="en-GB"/>
              <a:t>Seçmeli derslerle öğrencilerin araştırmaya teşvik edilmesi</a:t>
            </a:r>
          </a:p>
          <a:p>
            <a:endParaRPr lang="tr-TR"/>
          </a:p>
        </p:txBody>
      </p:sp>
    </p:spTree>
    <p:extLst>
      <p:ext uri="{BB962C8B-B14F-4D97-AF65-F5344CB8AC3E}">
        <p14:creationId xmlns:p14="http://schemas.microsoft.com/office/powerpoint/2010/main" val="15570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4382" y="186026"/>
            <a:ext cx="10515600" cy="1325563"/>
          </a:xfrm>
        </p:spPr>
        <p:txBody>
          <a:bodyPr>
            <a:normAutofit/>
          </a:bodyPr>
          <a:lstStyle/>
          <a:p>
            <a:r>
              <a:rPr lang="en-GB" b="1">
                <a:solidFill>
                  <a:schemeClr val="accent6">
                    <a:lumMod val="50000"/>
                  </a:schemeClr>
                </a:solidFill>
                <a:latin typeface="Arial Black" panose="020B0A04020102020204" pitchFamily="34" charset="0"/>
              </a:rPr>
              <a:t>VET219: Viroloji I (Virolojiye Giriş) Virüslerin Dünyasını Keşfet!</a:t>
            </a:r>
            <a:endParaRPr lang="tr-TR" b="1">
              <a:solidFill>
                <a:schemeClr val="accent6">
                  <a:lumMod val="50000"/>
                </a:schemeClr>
              </a:solidFill>
              <a:latin typeface="Arial Black" panose="020B0A04020102020204" pitchFamily="34" charset="0"/>
            </a:endParaRPr>
          </a:p>
        </p:txBody>
      </p:sp>
      <p:sp>
        <p:nvSpPr>
          <p:cNvPr id="3" name="İçerik Yer Tutucusu 2"/>
          <p:cNvSpPr>
            <a:spLocks noGrp="1"/>
          </p:cNvSpPr>
          <p:nvPr>
            <p:ph idx="1"/>
          </p:nvPr>
        </p:nvSpPr>
        <p:spPr>
          <a:xfrm>
            <a:off x="671946" y="1511589"/>
            <a:ext cx="10515600" cy="4351338"/>
          </a:xfrm>
        </p:spPr>
        <p:txBody>
          <a:bodyPr>
            <a:noAutofit/>
          </a:bodyPr>
          <a:lstStyle/>
          <a:p>
            <a:r>
              <a:rPr lang="en-GB" sz="1600"/>
              <a:t>Veteriner hekimlikte hastalıkların tanı ve kontrolünde, virüslerin yapısının ve enfeksiyon mekanizmalarının anlaşılması hayati önem taşımaktadır. </a:t>
            </a:r>
            <a:r>
              <a:rPr lang="en-GB" sz="1600" b="1"/>
              <a:t>Veteriner Virolojiye Giriş</a:t>
            </a:r>
            <a:r>
              <a:rPr lang="en-GB" sz="1600"/>
              <a:t> dersi, 2. sınıf öğrencilerimize virüslerin temel yapısal özelliklerini, sınıflandırılmalarını, çoğalma mekanizmalarını ve hastalık oluşturma yollarını kapsamlı şekilde öğretmeyi amaçlamaktadır.</a:t>
            </a:r>
          </a:p>
          <a:p>
            <a:r>
              <a:rPr lang="en-GB" sz="1600" b="1"/>
              <a:t>Dersin içeriğinde neler var?</a:t>
            </a:r>
          </a:p>
          <a:p>
            <a:pPr lvl="1"/>
            <a:r>
              <a:rPr lang="en-GB" sz="1200"/>
              <a:t>Virüslerin tanımı, temel özellikleri ve sınıflandırılması</a:t>
            </a:r>
          </a:p>
          <a:p>
            <a:pPr lvl="1"/>
            <a:r>
              <a:rPr lang="en-GB" sz="1200"/>
              <a:t>Hücre kültürü ve numune hazırlama yöntemleri</a:t>
            </a:r>
          </a:p>
          <a:p>
            <a:pPr lvl="1"/>
            <a:r>
              <a:rPr lang="en-GB" sz="1200"/>
              <a:t>Viral enfeksiyonların oluşumu ve yayılma mekanizmaları</a:t>
            </a:r>
          </a:p>
          <a:p>
            <a:pPr lvl="1"/>
            <a:r>
              <a:rPr lang="en-GB" sz="1200"/>
              <a:t>Virüslerin genetik değişimleri ve antiviral bağışıklık yanıtları</a:t>
            </a:r>
          </a:p>
          <a:p>
            <a:pPr lvl="1"/>
            <a:r>
              <a:rPr lang="en-GB" sz="1200"/>
              <a:t>Laboratuvar tanısında serolojik ve virolojik testlerin uygulanması</a:t>
            </a:r>
          </a:p>
          <a:p>
            <a:pPr lvl="1"/>
            <a:r>
              <a:rPr lang="en-GB" sz="1200"/>
              <a:t>Epidemiyolojik yaklaşımlar ve vaka analizleri</a:t>
            </a:r>
          </a:p>
          <a:p>
            <a:r>
              <a:rPr lang="en-GB" sz="1600" b="1"/>
              <a:t>Bu ders kapsamında kazanacaklarınız:</a:t>
            </a:r>
          </a:p>
          <a:p>
            <a:pPr marL="457200" lvl="1" indent="0">
              <a:buNone/>
            </a:pPr>
            <a:r>
              <a:rPr lang="en-GB" sz="1200"/>
              <a:t>Virüslerin yapılarını ve çoğalma stratejilerini öğrenerek viral hastalıkların mekanizmalarını yorumlama yeteneği</a:t>
            </a:r>
          </a:p>
          <a:p>
            <a:pPr marL="457200" lvl="1" indent="0">
              <a:buNone/>
            </a:pPr>
            <a:r>
              <a:rPr lang="en-GB" sz="1200"/>
              <a:t>Klinik tanıda kullanılan serolojik ve virolojik yöntemleri uygulamalı olarak kavrama</a:t>
            </a:r>
          </a:p>
          <a:p>
            <a:pPr marL="457200" lvl="1" indent="0">
              <a:buNone/>
            </a:pPr>
            <a:r>
              <a:rPr lang="en-GB" sz="1200"/>
              <a:t>Viral enfeksiyonlarda numune alma ve taşıma süreçlerini sahaya uygun şekilde öğrenme</a:t>
            </a:r>
          </a:p>
          <a:p>
            <a:pPr marL="457200" lvl="1" indent="0">
              <a:buNone/>
            </a:pPr>
            <a:r>
              <a:rPr lang="en-GB" sz="1200"/>
              <a:t>Güncel vaka örnekleri ve laboratuvar uygulamaları ile teorik bilginizi pratiğe dönüştürme fırsatı</a:t>
            </a:r>
          </a:p>
          <a:p>
            <a:r>
              <a:rPr lang="en-GB" sz="1600" b="1"/>
              <a:t>Bilimsel temel, güncel yaklaşımlar!</a:t>
            </a:r>
          </a:p>
          <a:p>
            <a:r>
              <a:rPr lang="en-GB" sz="1600"/>
              <a:t>Dersimizde teorik bilgiler, saha verileri, laboratuvar uygulamaları ve güncel epidemiyolojik yaklaşımlarla harmanlanarak, öğrencilerimizin klinik veteriner viroloji alanında sağlam bir altyapıya sahip olmaları sağlanmaktadır.</a:t>
            </a:r>
          </a:p>
          <a:p>
            <a:r>
              <a:rPr lang="en-GB" sz="1600"/>
              <a:t>Virüslerin sırlarını keşfetmeye hazır olun!</a:t>
            </a:r>
          </a:p>
          <a:p>
            <a:endParaRPr lang="tr-TR" sz="1600"/>
          </a:p>
        </p:txBody>
      </p:sp>
    </p:spTree>
    <p:extLst>
      <p:ext uri="{BB962C8B-B14F-4D97-AF65-F5344CB8AC3E}">
        <p14:creationId xmlns:p14="http://schemas.microsoft.com/office/powerpoint/2010/main" val="364254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a:solidFill>
                  <a:schemeClr val="accent6">
                    <a:lumMod val="50000"/>
                  </a:schemeClr>
                </a:solidFill>
                <a:latin typeface="Arial Black" panose="020B0A04020102020204" pitchFamily="34" charset="0"/>
              </a:rPr>
              <a:t>VET</a:t>
            </a:r>
            <a:r>
              <a:rPr lang="en-GB" b="1">
                <a:solidFill>
                  <a:schemeClr val="accent6">
                    <a:lumMod val="50000"/>
                  </a:schemeClr>
                </a:solidFill>
                <a:latin typeface="Arial Black" panose="020B0A04020102020204" pitchFamily="34" charset="0"/>
              </a:rPr>
              <a:t>202</a:t>
            </a:r>
            <a:r>
              <a:rPr lang="tr-TR" b="1">
                <a:solidFill>
                  <a:schemeClr val="accent6">
                    <a:lumMod val="50000"/>
                  </a:schemeClr>
                </a:solidFill>
                <a:latin typeface="Arial Black" panose="020B0A04020102020204" pitchFamily="34" charset="0"/>
              </a:rPr>
              <a:t>: Viroloji</a:t>
            </a:r>
            <a:r>
              <a:rPr lang="en-GB" b="1">
                <a:solidFill>
                  <a:schemeClr val="accent6">
                    <a:lumMod val="50000"/>
                  </a:schemeClr>
                </a:solidFill>
                <a:latin typeface="Arial Black" panose="020B0A04020102020204" pitchFamily="34" charset="0"/>
              </a:rPr>
              <a:t> II</a:t>
            </a:r>
            <a:r>
              <a:rPr lang="tr-TR" b="1">
                <a:solidFill>
                  <a:schemeClr val="accent6">
                    <a:lumMod val="50000"/>
                  </a:schemeClr>
                </a:solidFill>
                <a:latin typeface="Arial Black" panose="020B0A04020102020204" pitchFamily="34" charset="0"/>
              </a:rPr>
              <a:t> – </a:t>
            </a:r>
            <a:r>
              <a:rPr lang="en-GB" b="1">
                <a:solidFill>
                  <a:schemeClr val="accent6">
                    <a:lumMod val="50000"/>
                  </a:schemeClr>
                </a:solidFill>
                <a:latin typeface="Arial Black" panose="020B0A04020102020204" pitchFamily="34" charset="0"/>
              </a:rPr>
              <a:t>Virüslerin İzinde, Hayvan Sağlığının Peşinde!</a:t>
            </a:r>
            <a:endParaRPr lang="tr-TR" b="1">
              <a:solidFill>
                <a:schemeClr val="accent6">
                  <a:lumMod val="50000"/>
                </a:schemeClr>
              </a:solidFill>
              <a:latin typeface="Arial Black" panose="020B0A04020102020204" pitchFamily="34" charset="0"/>
            </a:endParaRPr>
          </a:p>
        </p:txBody>
      </p:sp>
      <p:sp>
        <p:nvSpPr>
          <p:cNvPr id="3" name="İçerik Yer Tutucusu 2"/>
          <p:cNvSpPr>
            <a:spLocks noGrp="1"/>
          </p:cNvSpPr>
          <p:nvPr>
            <p:ph idx="1"/>
          </p:nvPr>
        </p:nvSpPr>
        <p:spPr/>
        <p:txBody>
          <a:bodyPr>
            <a:normAutofit/>
          </a:bodyPr>
          <a:lstStyle/>
          <a:p>
            <a:r>
              <a:rPr lang="en-GB"/>
              <a:t>Bu dersle, hayvanlarda görülen spesifik viral hastalıkların dünyasına adım atacak, klinik tanı ve korunma yöntemlerini öğreneceksiniz.</a:t>
            </a:r>
          </a:p>
          <a:p>
            <a:r>
              <a:rPr lang="en-GB"/>
              <a:t>Bu derste kazanacaklarınız:</a:t>
            </a:r>
          </a:p>
          <a:p>
            <a:r>
              <a:rPr lang="en-GB"/>
              <a:t>Hayvanlardaki önemli viral hastalıkları tanıma ve yorumlama becerisi</a:t>
            </a:r>
          </a:p>
          <a:p>
            <a:r>
              <a:rPr lang="en-GB"/>
              <a:t>Spesifik virüslerin bulaşma yollarını ve epidemiyolojisini kavrama</a:t>
            </a:r>
          </a:p>
          <a:p>
            <a:r>
              <a:rPr lang="en-GB"/>
              <a:t>Sahada uygulanabilir tanı tekniklerini deneyimleme</a:t>
            </a:r>
          </a:p>
          <a:p>
            <a:r>
              <a:rPr lang="en-GB"/>
              <a:t>Viral hastalıklarla mücadelede güncel korunma yöntemlerini öğrenme</a:t>
            </a:r>
          </a:p>
          <a:p>
            <a:pPr marL="0" indent="0">
              <a:buNone/>
            </a:pPr>
            <a:r>
              <a:rPr lang="en-GB"/>
              <a:t>Hayvanların virüslerle mücadelesinde fark yaratmak isteyenlere özel!</a:t>
            </a:r>
            <a:endParaRPr lang="tr-TR"/>
          </a:p>
        </p:txBody>
      </p:sp>
    </p:spTree>
    <p:extLst>
      <p:ext uri="{BB962C8B-B14F-4D97-AF65-F5344CB8AC3E}">
        <p14:creationId xmlns:p14="http://schemas.microsoft.com/office/powerpoint/2010/main" val="295116538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929</Words>
  <Application>Microsoft Office PowerPoint</Application>
  <PresentationFormat>Geniş ekran</PresentationFormat>
  <Paragraphs>76</Paragraphs>
  <Slides>20</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20</vt:i4>
      </vt:variant>
    </vt:vector>
  </HeadingPairs>
  <TitlesOfParts>
    <vt:vector size="25" baseType="lpstr">
      <vt:lpstr>Arial</vt:lpstr>
      <vt:lpstr>Arial Black</vt:lpstr>
      <vt:lpstr>Calibri</vt:lpstr>
      <vt:lpstr>Calibri Light</vt:lpstr>
      <vt:lpstr>Office Teması</vt:lpstr>
      <vt:lpstr>Veteriner Viroloji Anabilim Dalı Tanıtım</vt:lpstr>
      <vt:lpstr>Veteriner Viroloji Anabilim Dalı Tanıtım Metni</vt:lpstr>
      <vt:lpstr>Çalışmalarımız</vt:lpstr>
      <vt:lpstr>Uygulamalarımız</vt:lpstr>
      <vt:lpstr>Araştırma Faaliyetlerimiz:</vt:lpstr>
      <vt:lpstr>Üniversite-sanayi iş birliği: </vt:lpstr>
      <vt:lpstr>Verdiğimiz Dersler</vt:lpstr>
      <vt:lpstr>VET219: Viroloji I (Virolojiye Giriş) Virüslerin Dünyasını Keşfet!</vt:lpstr>
      <vt:lpstr>VET202: Viroloji II – Virüslerin İzinde, Hayvan Sağlığının Peşinde!</vt:lpstr>
      <vt:lpstr>VET260: Viral Aşılarla Bağışıklığın Gücünü Keşfet!</vt:lpstr>
      <vt:lpstr>VET363: Viral Zoonozlar – Virüslerin Hayvanlardan İnsanlara Yolculuğu!</vt:lpstr>
      <vt:lpstr>Görseller</vt:lpstr>
      <vt:lpstr>PowerPoint Sunusu</vt:lpstr>
      <vt:lpstr>PowerPoint Sunusu</vt:lpstr>
      <vt:lpstr>PowerPoint Sunusu</vt:lpstr>
      <vt:lpstr>araştırma faaliyetleri</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Sahir Güven</dc:creator>
  <cp:lastModifiedBy>Arş. Gör. Egemen Erdem OZTURK</cp:lastModifiedBy>
  <cp:revision>44</cp:revision>
  <dcterms:created xsi:type="dcterms:W3CDTF">2025-07-03T17:08:37Z</dcterms:created>
  <dcterms:modified xsi:type="dcterms:W3CDTF">2025-07-24T08:40:27Z</dcterms:modified>
</cp:coreProperties>
</file>